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7" r:id="rId3"/>
    <p:sldId id="258" r:id="rId4"/>
    <p:sldId id="259" r:id="rId5"/>
    <p:sldId id="285" r:id="rId6"/>
    <p:sldId id="265" r:id="rId7"/>
    <p:sldId id="284" r:id="rId8"/>
    <p:sldId id="287" r:id="rId9"/>
    <p:sldId id="271" r:id="rId10"/>
    <p:sldId id="323" r:id="rId11"/>
    <p:sldId id="324" r:id="rId12"/>
    <p:sldId id="297" r:id="rId13"/>
    <p:sldId id="261" r:id="rId14"/>
    <p:sldId id="291" r:id="rId15"/>
    <p:sldId id="293" r:id="rId16"/>
    <p:sldId id="292" r:id="rId17"/>
    <p:sldId id="294" r:id="rId19"/>
    <p:sldId id="298" r:id="rId20"/>
    <p:sldId id="289" r:id="rId21"/>
    <p:sldId id="342" r:id="rId22"/>
    <p:sldId id="288" r:id="rId23"/>
    <p:sldId id="343" r:id="rId24"/>
    <p:sldId id="290" r:id="rId25"/>
    <p:sldId id="295" r:id="rId26"/>
    <p:sldId id="296" r:id="rId27"/>
    <p:sldId id="283" r:id="rId28"/>
  </p:sldIdLst>
  <p:sldSz cx="12192000" cy="6858000"/>
  <p:notesSz cx="6858000" cy="9144000"/>
  <p:embeddedFontLst>
    <p:embeddedFont>
      <p:font typeface="汉仪放肆骄傲体简" panose="02010509060101010101" charset="-122"/>
      <p:regular r:id="rId32"/>
    </p:embeddedFont>
    <p:embeddedFont>
      <p:font typeface="Segoe UI Black" panose="020B0A02040204020203" pitchFamily="34" charset="0"/>
      <p:bold r:id="rId33"/>
    </p:embeddedFont>
    <p:embeddedFont>
      <p:font typeface="楷体" panose="02010609060101010101" charset="-122"/>
      <p:regular r:id="rId34"/>
    </p:embeddedFont>
    <p:embeddedFont>
      <p:font typeface="MS UI Gothic" panose="020B0600070205080204" pitchFamily="34" charset="-128"/>
      <p:regular r:id="rId35"/>
    </p:embeddedFont>
    <p:embeddedFont>
      <p:font typeface="Arial Unicode MS" panose="020B0604020202020204" pitchFamily="34" charset="-122"/>
      <p:regular r:id="rId36"/>
    </p:embeddedFont>
    <p:embeddedFont>
      <p:font typeface="Microsoft YaHei UI" panose="020B0503020204020204" pitchFamily="34" charset="-122"/>
      <p:regular r:id="rId37"/>
    </p:embeddedFont>
    <p:embeddedFont>
      <p:font typeface="Microsoft YaHei UI Light" panose="020B0502040204020203" pitchFamily="34" charset="-122"/>
      <p:regular r:id="rId38"/>
    </p:embeddedFont>
    <p:embeddedFont>
      <p:font typeface="Microsoft JhengHei Light" panose="020B0304030504040204" pitchFamily="34" charset="-122"/>
      <p:regular r:id="rId39"/>
    </p:embeddedFont>
    <p:embeddedFont>
      <p:font typeface="Bauhaus 93" panose="04030905020B02020C02" pitchFamily="82" charset="0"/>
      <p:regular r:id="rId40"/>
    </p:embeddedFont>
    <p:embeddedFont>
      <p:font typeface="仿宋" panose="02010609060101010101" charset="-122"/>
      <p:regular r:id="rId41"/>
    </p:embeddedFont>
    <p:embeddedFont>
      <p:font typeface="方正大标宋_GBK" panose="03000509000000000000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  <p:embeddedFont>
      <p:font typeface="Calibri Light" panose="020F0302020204030204" charset="0"/>
      <p:regular r:id="rId47"/>
      <p:italic r:id="rId48"/>
    </p:embeddedFont>
    <p:embeddedFont>
      <p:font typeface="Microsoft JhengHei" panose="020B0604030504040204" pitchFamily="34" charset="-120"/>
      <p:regular r:id="rId49"/>
    </p:embeddedFont>
    <p:embeddedFont>
      <p:font typeface="Microsoft JhengHei UI" panose="020B0604030504040204" pitchFamily="34" charset="-120"/>
      <p:regular r:id="rId50"/>
    </p:embeddedFont>
    <p:embeddedFont>
      <p:font typeface="Microsoft JhengHei UI Light" panose="020B0304030504040204" pitchFamily="34" charset="-122"/>
      <p:regular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714F"/>
    <a:srgbClr val="E07E25"/>
    <a:srgbClr val="A57350"/>
    <a:srgbClr val="FBCD74"/>
    <a:srgbClr val="A04A14"/>
    <a:srgbClr val="617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5488" autoAdjust="0"/>
  </p:normalViewPr>
  <p:slideViewPr>
    <p:cSldViewPr snapToGrid="0">
      <p:cViewPr varScale="1">
        <p:scale>
          <a:sx n="59" d="100"/>
          <a:sy n="59" d="100"/>
        </p:scale>
        <p:origin x="888" y="52"/>
      </p:cViewPr>
      <p:guideLst>
        <p:guide orient="horz" pos="2008"/>
        <p:guide pos="384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gs" Target="tags/tag1.xml"/><Relationship Id="rId51" Type="http://schemas.openxmlformats.org/officeDocument/2006/relationships/font" Target="fonts/font20.fntdata"/><Relationship Id="rId50" Type="http://schemas.openxmlformats.org/officeDocument/2006/relationships/font" Target="fonts/font19.fntdata"/><Relationship Id="rId5" Type="http://schemas.openxmlformats.org/officeDocument/2006/relationships/slide" Target="slides/slide3.xml"/><Relationship Id="rId49" Type="http://schemas.openxmlformats.org/officeDocument/2006/relationships/font" Target="fonts/font18.fntdata"/><Relationship Id="rId48" Type="http://schemas.openxmlformats.org/officeDocument/2006/relationships/font" Target="fonts/font17.fntdata"/><Relationship Id="rId47" Type="http://schemas.openxmlformats.org/officeDocument/2006/relationships/font" Target="fonts/font16.fntdata"/><Relationship Id="rId46" Type="http://schemas.openxmlformats.org/officeDocument/2006/relationships/font" Target="fonts/font15.fntdata"/><Relationship Id="rId45" Type="http://schemas.openxmlformats.org/officeDocument/2006/relationships/font" Target="fonts/font14.fntdata"/><Relationship Id="rId44" Type="http://schemas.openxmlformats.org/officeDocument/2006/relationships/font" Target="fonts/font13.fntdata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alpha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alpha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alpha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12322021" y="0"/>
            <a:ext cx="413057" cy="413057"/>
          </a:xfrm>
          <a:prstGeom prst="ellipse">
            <a:avLst/>
          </a:prstGeom>
          <a:solidFill>
            <a:schemeClr val="accent6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2322021" y="575085"/>
            <a:ext cx="413057" cy="398582"/>
          </a:xfrm>
          <a:prstGeom prst="ellipse">
            <a:avLst/>
          </a:prstGeom>
          <a:solidFill>
            <a:srgbClr val="FFC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12322021" y="1135695"/>
            <a:ext cx="413057" cy="392442"/>
          </a:xfrm>
          <a:prstGeom prst="ellipse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2322021" y="1690166"/>
            <a:ext cx="413057" cy="41305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jpe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8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1705" y="1124585"/>
            <a:ext cx="7768590" cy="4608830"/>
          </a:xfrm>
          <a:prstGeom prst="rect">
            <a:avLst/>
          </a:prstGeom>
          <a:solidFill>
            <a:schemeClr val="accent2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49755" y="2296795"/>
            <a:ext cx="8155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b="1" spc="400" dirty="0">
                <a:ln w="3175">
                  <a:noFill/>
                </a:ln>
                <a:solidFill>
                  <a:schemeClr val="bg1"/>
                </a:solidFill>
                <a:latin typeface="汉仪放肆骄傲体简" panose="02010509060101010101" charset="-122"/>
                <a:ea typeface="汉仪放肆骄傲体简" panose="02010509060101010101" charset="-122"/>
                <a:cs typeface="Segoe UI Black" panose="020B0A02040204020203" pitchFamily="34" charset="0"/>
                <a:sym typeface="+mn-ea"/>
              </a:rPr>
              <a:t>「</a:t>
            </a:r>
            <a:r>
              <a:rPr lang="zh-CN" altLang="en-US" sz="7200" b="1" spc="400" dirty="0">
                <a:ln w="3175">
                  <a:noFill/>
                </a:ln>
                <a:solidFill>
                  <a:schemeClr val="bg1"/>
                </a:solidFill>
                <a:latin typeface="汉仪放肆骄傲体简" panose="02010509060101010101" charset="-122"/>
                <a:ea typeface="汉仪放肆骄傲体简" panose="02010509060101010101" charset="-122"/>
                <a:cs typeface="Segoe UI Black" panose="020B0A02040204020203" pitchFamily="34" charset="0"/>
              </a:rPr>
              <a:t>福云」产品介绍</a:t>
            </a:r>
            <a:endParaRPr lang="zh-CN" altLang="en-US" sz="7200" b="1" spc="400" dirty="0">
              <a:ln w="3175">
                <a:noFill/>
              </a:ln>
              <a:solidFill>
                <a:schemeClr val="bg1"/>
              </a:solidFill>
              <a:latin typeface="汉仪放肆骄傲体简" panose="02010509060101010101" charset="-122"/>
              <a:ea typeface="汉仪放肆骄傲体简" panose="02010509060101010101" charset="-122"/>
              <a:cs typeface="Segoe UI Black" panose="020B0A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20545" y="2267585"/>
            <a:ext cx="8155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400" dirty="0">
                <a:ln w="3175">
                  <a:noFill/>
                </a:ln>
                <a:solidFill>
                  <a:srgbClr val="FBCD74"/>
                </a:solidFill>
                <a:latin typeface="汉仪放肆骄傲体简" panose="02010509060101010101" charset="-122"/>
                <a:ea typeface="汉仪放肆骄傲体简" panose="02010509060101010101" charset="-122"/>
                <a:cs typeface="Segoe UI Black" panose="020B0A02040204020203" pitchFamily="34" charset="0"/>
                <a:sym typeface="+mn-ea"/>
              </a:rPr>
              <a:t>「</a:t>
            </a:r>
            <a:r>
              <a:rPr lang="zh-CN" altLang="en-US" sz="7200" b="1" spc="400" dirty="0">
                <a:ln w="3175">
                  <a:noFill/>
                </a:ln>
                <a:solidFill>
                  <a:srgbClr val="FBCD74"/>
                </a:solidFill>
                <a:latin typeface="汉仪放肆骄傲体简" panose="02010509060101010101" charset="-122"/>
                <a:ea typeface="汉仪放肆骄傲体简" panose="02010509060101010101" charset="-122"/>
                <a:cs typeface="Segoe UI Black" panose="020B0A02040204020203" pitchFamily="34" charset="0"/>
              </a:rPr>
              <a:t>福云」产品介绍</a:t>
            </a:r>
            <a:endParaRPr lang="zh-CN" altLang="en-US" sz="7200" b="1" spc="400" dirty="0">
              <a:ln w="3175">
                <a:noFill/>
              </a:ln>
              <a:solidFill>
                <a:srgbClr val="FBCD74"/>
              </a:solidFill>
              <a:latin typeface="汉仪放肆骄傲体简" panose="02010509060101010101" charset="-122"/>
              <a:ea typeface="汉仪放肆骄傲体简" panose="02010509060101010101" charset="-122"/>
              <a:cs typeface="Segoe UI Black" panose="020B0A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7525" y="3672840"/>
            <a:ext cx="3140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400" dirty="0">
                <a:solidFill>
                  <a:srgbClr val="FBCD74"/>
                </a:solidFill>
                <a:latin typeface="楷体" panose="02010609060101010101" charset="-122"/>
                <a:ea typeface="楷体" panose="02010609060101010101" charset="-122"/>
              </a:rPr>
              <a:t>汇报人：叶雨露</a:t>
            </a:r>
            <a:endParaRPr lang="zh-CN" altLang="en-US" sz="2400" b="1" spc="400" dirty="0">
              <a:solidFill>
                <a:srgbClr val="FBCD74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33345" y="4311015"/>
            <a:ext cx="6925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 spc="400" dirty="0">
                <a:solidFill>
                  <a:srgbClr val="FBCD74"/>
                </a:solidFill>
                <a:latin typeface="MS UI Gothic" panose="020B0600070205080204" pitchFamily="34" charset="-128"/>
                <a:ea typeface="宋体" panose="02010600030101010101" pitchFamily="2" charset="-122"/>
              </a:rPr>
              <a:t>小组名称：福云社</a:t>
            </a:r>
            <a:endParaRPr lang="zh-CN" sz="2000" b="1" spc="400" dirty="0">
              <a:solidFill>
                <a:srgbClr val="FBCD74"/>
              </a:solidFill>
              <a:latin typeface="MS UI Gothic" panose="020B0600070205080204" pitchFamily="34" charset="-128"/>
              <a:ea typeface="宋体" panose="02010600030101010101" pitchFamily="2" charset="-122"/>
            </a:endParaRPr>
          </a:p>
          <a:p>
            <a:pPr algn="ctr"/>
            <a:r>
              <a:rPr lang="zh-CN" sz="2000" b="1" spc="400" dirty="0">
                <a:solidFill>
                  <a:srgbClr val="FBCD74"/>
                </a:solidFill>
                <a:latin typeface="MS UI Gothic" panose="020B0600070205080204" pitchFamily="34" charset="-128"/>
                <a:ea typeface="宋体" panose="02010600030101010101" pitchFamily="2" charset="-122"/>
              </a:rPr>
              <a:t>小组成员：陈政浩，蔡勇捷，胡浩伟，王首茜</a:t>
            </a:r>
            <a:endParaRPr lang="zh-CN" sz="2000" b="1" spc="400" dirty="0">
              <a:solidFill>
                <a:srgbClr val="FBCD74"/>
              </a:solidFill>
              <a:latin typeface="MS UI Gothic" panose="020B0600070205080204" pitchFamily="34" charset="-128"/>
              <a:ea typeface="宋体" panose="02010600030101010101" pitchFamily="2" charset="-122"/>
            </a:endParaRPr>
          </a:p>
          <a:p>
            <a:pPr algn="ctr"/>
            <a:r>
              <a:rPr lang="zh-CN" sz="2000" b="1" spc="400" dirty="0">
                <a:solidFill>
                  <a:srgbClr val="FBCD74"/>
                </a:solidFill>
                <a:latin typeface="MS UI Gothic" panose="020B0600070205080204" pitchFamily="34" charset="-128"/>
                <a:ea typeface="宋体" panose="02010600030101010101" pitchFamily="2" charset="-122"/>
              </a:rPr>
              <a:t>温嘉骏，徐钊，许智勇，杨磊，叶雨露，张静</a:t>
            </a:r>
            <a:endParaRPr lang="zh-CN" sz="2000" b="1" spc="400" dirty="0">
              <a:solidFill>
                <a:srgbClr val="FBCD74"/>
              </a:solidFill>
              <a:latin typeface="MS UI Gothic" panose="020B0600070205080204" pitchFamily="34" charset="-128"/>
              <a:ea typeface="宋体" panose="02010600030101010101" pitchFamily="2" charset="-122"/>
            </a:endParaRPr>
          </a:p>
        </p:txBody>
      </p:sp>
      <p:sp>
        <p:nvSpPr>
          <p:cNvPr id="15" name="L 形 13"/>
          <p:cNvSpPr/>
          <p:nvPr/>
        </p:nvSpPr>
        <p:spPr>
          <a:xfrm flipV="1">
            <a:off x="2211705" y="1124585"/>
            <a:ext cx="356870" cy="356235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" name="L 形 13"/>
          <p:cNvSpPr/>
          <p:nvPr/>
        </p:nvSpPr>
        <p:spPr>
          <a:xfrm>
            <a:off x="2211705" y="5377180"/>
            <a:ext cx="356870" cy="356235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L 形 13"/>
          <p:cNvSpPr/>
          <p:nvPr/>
        </p:nvSpPr>
        <p:spPr>
          <a:xfrm rot="5400000" flipV="1">
            <a:off x="9618980" y="1124585"/>
            <a:ext cx="356870" cy="356235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L 形 13"/>
          <p:cNvSpPr/>
          <p:nvPr/>
        </p:nvSpPr>
        <p:spPr>
          <a:xfrm rot="10800000" flipV="1">
            <a:off x="9623108" y="5377180"/>
            <a:ext cx="356870" cy="356235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0730" y="281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96285" y="2391410"/>
            <a:ext cx="2176780" cy="2075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1500" dirty="0">
                <a:solidFill>
                  <a:srgbClr val="719757"/>
                </a:solidFill>
                <a:latin typeface="Bauhaus 93" panose="04030905020B02020C02" pitchFamily="82" charset="0"/>
              </a:rPr>
              <a:t>02</a:t>
            </a:r>
            <a:endParaRPr lang="en-US" altLang="zh-CN" sz="115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73065" y="2940050"/>
            <a:ext cx="10746105" cy="978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4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功能介绍</a:t>
            </a:r>
            <a:endParaRPr lang="zh-CN" sz="4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012190"/>
            <a:ext cx="11912600" cy="4832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2200" y="584200"/>
            <a:ext cx="1282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01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41537" y="783510"/>
            <a:ext cx="28495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登录功能</a:t>
            </a:r>
            <a:endParaRPr lang="en-US" altLang="zh-CN" sz="2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54236" y="1254725"/>
            <a:ext cx="32194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随着Web应用的更新，功能会有所更改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5437" y="2562328"/>
            <a:ext cx="4660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用户可以使用已有的初始账号密码进行登录</a:t>
            </a:r>
            <a:r>
              <a:rPr 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，若无初始账号，可点击去注册跳转账号注册</a:t>
            </a:r>
            <a:r>
              <a:rPr 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界面</a:t>
            </a:r>
            <a:endParaRPr lang="zh-CN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198137" y="2090308"/>
            <a:ext cx="736600" cy="390586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74336" y="2038815"/>
            <a:ext cx="66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85437" y="4031378"/>
            <a:ext cx="4660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已登录的</a:t>
            </a:r>
            <a:r>
              <a:rPr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用户可以在个人主页更新个人信息</a:t>
            </a:r>
            <a:r>
              <a:rPr 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，修改用户名、</a:t>
            </a:r>
            <a:r>
              <a:rPr 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用户头像与个性签名的</a:t>
            </a:r>
            <a:r>
              <a:rPr 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操作</a:t>
            </a:r>
            <a:endParaRPr lang="zh-CN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198137" y="3558740"/>
            <a:ext cx="736600" cy="421325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4336" y="3504194"/>
            <a:ext cx="660401" cy="52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85437" y="5512245"/>
            <a:ext cx="4660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已登录的用户可以查看自己</a:t>
            </a:r>
            <a:r>
              <a:rPr 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发布、赞过，评论过，已收藏的帖子</a:t>
            </a:r>
            <a:endParaRPr lang="zh-CN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185437" y="5030723"/>
            <a:ext cx="736600" cy="418186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61636" y="4989189"/>
            <a:ext cx="66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图片 1" descr="AgAABUuZANoLmvUl7sdO7ofB8vA5mOD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" y="1692275"/>
            <a:ext cx="6683375" cy="4362450"/>
          </a:xfrm>
          <a:prstGeom prst="rect">
            <a:avLst/>
          </a:prstGeom>
        </p:spPr>
      </p:pic>
      <p:pic>
        <p:nvPicPr>
          <p:cNvPr id="13" name="图片 12" descr="AgAABUuZANp0XUeWH0VBtKTWQamJeih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1541780"/>
            <a:ext cx="6829425" cy="4917440"/>
          </a:xfrm>
          <a:prstGeom prst="rect">
            <a:avLst/>
          </a:prstGeom>
        </p:spPr>
      </p:pic>
      <p:pic>
        <p:nvPicPr>
          <p:cNvPr id="14" name="图片 13" descr="AgAABUuZANpgUYGWvfVJKZZjRg2Jpg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" y="1500505"/>
            <a:ext cx="6846570" cy="501967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65125" y="2297430"/>
            <a:ext cx="1085850" cy="1181735"/>
          </a:xfrm>
          <a:prstGeom prst="rect">
            <a:avLst/>
          </a:prstGeom>
          <a:noFill/>
          <a:ln w="412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65125" y="3662045"/>
            <a:ext cx="2760980" cy="822960"/>
          </a:xfrm>
          <a:prstGeom prst="rect">
            <a:avLst/>
          </a:prstGeom>
          <a:noFill/>
          <a:ln w="412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24790" y="4625975"/>
            <a:ext cx="3430905" cy="1645285"/>
          </a:xfrm>
          <a:prstGeom prst="rect">
            <a:avLst/>
          </a:prstGeom>
          <a:noFill/>
          <a:ln w="412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 descr="AgAABUuZANrQYuMmbuZLH7i1J2IXlY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" y="1500505"/>
            <a:ext cx="6914515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6" grpId="0"/>
      <p:bldP spid="9" grpId="0"/>
      <p:bldP spid="19" grpId="0" animBg="1"/>
      <p:bldP spid="20" grpId="0"/>
      <p:bldP spid="10" grpId="0"/>
      <p:bldP spid="22" grpId="0" animBg="1"/>
      <p:bldP spid="23" grpId="0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02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41537" y="783510"/>
            <a:ext cx="28495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关注</a:t>
            </a:r>
            <a:r>
              <a:rPr lang="en-US" alt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功能</a:t>
            </a:r>
            <a:endParaRPr lang="en-US" altLang="zh-CN" sz="2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54236" y="1254725"/>
            <a:ext cx="32194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随着Web应用的更新，功能会有所更改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10960" y="3229610"/>
            <a:ext cx="526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仿宋" panose="02010609060101010101" charset="-122"/>
                <a:ea typeface="仿宋" panose="02010609060101010101" charset="-122"/>
              </a:rPr>
              <a:t>已登录的用户可以关注感兴趣的用户</a:t>
            </a:r>
            <a:endParaRPr lang="zh-CN" altLang="en-US" sz="240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" name="图片 2" descr="21~2WMB84UF)Q7U]8`MR@6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870" y="1818640"/>
            <a:ext cx="3653790" cy="44824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53920" y="3366135"/>
            <a:ext cx="2438400" cy="718185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03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41220" y="783590"/>
            <a:ext cx="4292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发布帖子</a:t>
            </a:r>
            <a:endParaRPr lang="zh-CN" sz="2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54236" y="1254725"/>
            <a:ext cx="32194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随着Web应用的更新，功能会有所更改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5437" y="3004288"/>
            <a:ext cx="466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用户可以在平台上发帖/回帖进行分享讨论</a:t>
            </a:r>
            <a:endParaRPr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198137" y="2532268"/>
            <a:ext cx="736600" cy="390586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74336" y="2480775"/>
            <a:ext cx="66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85437" y="4473338"/>
            <a:ext cx="4660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用户可以在发帖时可以设计标签，以便高效检索</a:t>
            </a:r>
            <a:endParaRPr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198137" y="4000700"/>
            <a:ext cx="736600" cy="421325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4336" y="3946154"/>
            <a:ext cx="660401" cy="52714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图片 2" descr="AgAABUuZANoz4sQnXUNBOq2RipI581s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2047240"/>
            <a:ext cx="6484620" cy="4324985"/>
          </a:xfrm>
          <a:prstGeom prst="rect">
            <a:avLst/>
          </a:prstGeom>
        </p:spPr>
      </p:pic>
      <p:pic>
        <p:nvPicPr>
          <p:cNvPr id="6" name="图片 5" descr="F8V1$C[M`~J6D@Q3(F[8)3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5" y="1561465"/>
            <a:ext cx="6487160" cy="49606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4015" y="5849620"/>
            <a:ext cx="2000885" cy="79756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bldLvl="0" animBg="1"/>
      <p:bldP spid="16" grpId="0"/>
      <p:bldP spid="9" grpId="0"/>
      <p:bldP spid="19" grpId="0" bldLvl="0" animBg="1"/>
      <p:bldP spid="20" grpId="0"/>
      <p:bldP spid="14" grpId="0" bldLvl="0" animBg="1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04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41220" y="783590"/>
            <a:ext cx="441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提出问题和解答问题功能</a:t>
            </a:r>
            <a:endParaRPr lang="zh-CN" sz="2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54236" y="1254725"/>
            <a:ext cx="32194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随着Web应用的更新，功能会有所更改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71237" y="3004288"/>
            <a:ext cx="466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用户可以发表问题等待回答</a:t>
            </a:r>
            <a:endParaRPr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883937" y="2532268"/>
            <a:ext cx="736600" cy="390586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60136" y="2480775"/>
            <a:ext cx="66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71237" y="4473338"/>
            <a:ext cx="466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用户可以对提出的问题进行回帖解答</a:t>
            </a:r>
            <a:endParaRPr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883937" y="4000700"/>
            <a:ext cx="736600" cy="421325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60136" y="3946154"/>
            <a:ext cx="660401" cy="52714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94295" y="53263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注：</a:t>
            </a:r>
            <a:r>
              <a:rPr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关注作者和评论的功能要登录后实现，所以在未登录时，点击会到登录页面。</a:t>
            </a:r>
            <a:endParaRPr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3" name="图片 2" descr="AgAABUuZANpRu4FANolEiJvF2Sc931D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1849755"/>
            <a:ext cx="7225665" cy="439864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87350" y="1691005"/>
            <a:ext cx="7306945" cy="5166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bldLvl="0" animBg="1"/>
      <p:bldP spid="16" grpId="0"/>
      <p:bldP spid="9" grpId="0"/>
      <p:bldP spid="19" grpId="0" bldLvl="0" animBg="1"/>
      <p:bldP spid="20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" y="1691005"/>
            <a:ext cx="6862445" cy="5025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05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41220" y="783590"/>
            <a:ext cx="6334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对帖子进行点赞、评论</a:t>
            </a:r>
            <a:endParaRPr lang="zh-CN" sz="2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54236" y="1254725"/>
            <a:ext cx="32194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随着Web应用的更新，功能会有所更改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00340" y="3952240"/>
            <a:ext cx="3957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已登录的用户可以对感兴趣的帖子进行点赞，或进行评论留下自己的想法。</a:t>
            </a:r>
            <a:endParaRPr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82185" y="4351020"/>
            <a:ext cx="751840" cy="36449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" y="4897755"/>
            <a:ext cx="1914525" cy="546735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bldLvl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96285" y="2391410"/>
            <a:ext cx="2176780" cy="2075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1500" dirty="0">
                <a:solidFill>
                  <a:srgbClr val="719757"/>
                </a:solidFill>
                <a:latin typeface="Bauhaus 93" panose="04030905020B02020C02" pitchFamily="82" charset="0"/>
              </a:rPr>
              <a:t>03</a:t>
            </a:r>
            <a:endParaRPr lang="en-US" altLang="zh-CN" sz="115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73065" y="2940050"/>
            <a:ext cx="10746105" cy="978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4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竞品</a:t>
            </a:r>
            <a:r>
              <a:rPr lang="zh-CN" sz="4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</a:t>
            </a:r>
            <a:endParaRPr lang="zh-CN" sz="4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6805"/>
            <a:chOff x="1092200" y="584200"/>
            <a:chExt cx="3898901" cy="1106805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719757"/>
                  </a:solidFill>
                  <a:latin typeface="Bauhaus 93" panose="04030905020B02020C02" pitchFamily="82" charset="0"/>
                </a:rPr>
                <a:t>03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COMPETITION</a:t>
              </a:r>
              <a:endParaRPr lang="en-US" alt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5384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竞争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13690" y="1797685"/>
            <a:ext cx="39230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“福云”类似的App还有网络问答社区“知乎“APP，作为面向互联网且创作者聚集的原创内容，知乎可以提供多种多样的信息,对于概念性的解释、发散思维的整合,是其一有优点。然而同样，劣势有：其一受众太广，无法对于福大学子提供校内针对性的服务；其二，及时性不够，如果没有一定量的粉丝基础就存在回应量贫瘠的现象，新人发帖无法快速回应，问题不能够得到及时解决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920" y="1561465"/>
            <a:ext cx="7738745" cy="51943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752080" y="3819525"/>
            <a:ext cx="1969770" cy="609600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96285" y="2391410"/>
            <a:ext cx="2176780" cy="2075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1500" dirty="0">
                <a:solidFill>
                  <a:srgbClr val="719757"/>
                </a:solidFill>
                <a:latin typeface="Bauhaus 93" panose="04030905020B02020C02" pitchFamily="82" charset="0"/>
              </a:rPr>
              <a:t>04</a:t>
            </a:r>
            <a:endParaRPr lang="en-US" altLang="zh-CN" sz="115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73065" y="2940050"/>
            <a:ext cx="10746105" cy="978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4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优势</a:t>
            </a:r>
            <a:endParaRPr lang="zh-CN" sz="4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5" r="29125"/>
          <a:stretch>
            <a:fillRect/>
          </a:stretch>
        </p:blipFill>
        <p:spPr>
          <a:xfrm>
            <a:off x="-1346" y="-5090"/>
            <a:ext cx="4291124" cy="68630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37432" y="2852519"/>
            <a:ext cx="25459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MS UI Gothic" panose="020B0600070205080204" pitchFamily="34" charset="-128"/>
                <a:ea typeface="宋体" panose="02010600030101010101" pitchFamily="2" charset="-122"/>
              </a:rPr>
              <a:t>产品介绍</a:t>
            </a:r>
            <a:endParaRPr lang="zh-CN" altLang="en-US" sz="3600" b="1" dirty="0">
              <a:solidFill>
                <a:srgbClr val="FFC000"/>
              </a:solidFill>
              <a:latin typeface="MS UI Gothic" panose="020B0600070205080204" pitchFamily="34" charset="-128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95426" y="3391963"/>
            <a:ext cx="185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FFC000"/>
                </a:solidFill>
                <a:ea typeface="MS UI Gothic" panose="020B0600070205080204" pitchFamily="34" charset="-128"/>
              </a:rPr>
              <a:t>This Is A List</a:t>
            </a:r>
            <a:endParaRPr lang="zh-CN" altLang="en-US" b="1" dirty="0">
              <a:solidFill>
                <a:srgbClr val="FFC000"/>
              </a:solidFill>
              <a:ea typeface="MS UI Gothic" panose="020B060007020508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flipH="1">
            <a:off x="3168902" y="3610990"/>
            <a:ext cx="254000" cy="254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flipV="1">
            <a:off x="862255" y="2820769"/>
            <a:ext cx="254000" cy="254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716810" y="1168400"/>
            <a:ext cx="787400" cy="787400"/>
          </a:xfrm>
          <a:prstGeom prst="ellipse">
            <a:avLst/>
          </a:prstGeom>
          <a:solidFill>
            <a:schemeClr val="accent6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81899" y="1242108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91546" y="1168400"/>
            <a:ext cx="40560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项目背景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10599" y="1651655"/>
            <a:ext cx="2247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rPr>
              <a:t> Background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716810" y="2408995"/>
            <a:ext cx="787400" cy="759806"/>
          </a:xfrm>
          <a:prstGeom prst="ellipse">
            <a:avLst/>
          </a:prstGeom>
          <a:solidFill>
            <a:srgbClr val="FFC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2847" y="2481653"/>
            <a:ext cx="1028700" cy="623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91546" y="2437928"/>
            <a:ext cx="40560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需求分析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10599" y="2907924"/>
            <a:ext cx="2247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rPr>
              <a:t> NABCD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16810" y="3649590"/>
            <a:ext cx="787400" cy="748102"/>
          </a:xfrm>
          <a:prstGeom prst="ellipse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67610" y="3716604"/>
            <a:ext cx="1028700" cy="61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91546" y="3690795"/>
            <a:ext cx="40560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产品简介与功能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10599" y="4153552"/>
            <a:ext cx="2247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rPr>
              <a:t>main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716810" y="4902200"/>
            <a:ext cx="787400" cy="787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67610" y="4972734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91546" y="4890185"/>
            <a:ext cx="40560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结语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10599" y="5377250"/>
            <a:ext cx="2247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rPr>
              <a:t>Ending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Light" panose="020B030403050404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6805"/>
            <a:chOff x="1092200" y="584200"/>
            <a:chExt cx="3898901" cy="1106805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719757"/>
                  </a:solidFill>
                  <a:latin typeface="Bauhaus 93" panose="04030905020B02020C02" pitchFamily="82" charset="0"/>
                </a:rPr>
                <a:t>04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BENEFIT</a:t>
              </a:r>
              <a:endParaRPr lang="en-US" alt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5384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优势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10" y="2475760"/>
            <a:ext cx="1393091" cy="1383417"/>
          </a:xfrm>
          <a:prstGeom prst="ellipse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11" y="2485030"/>
            <a:ext cx="1393091" cy="1383417"/>
          </a:xfrm>
          <a:prstGeom prst="ellipse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25" y="2469917"/>
            <a:ext cx="1421490" cy="1411619"/>
          </a:xfrm>
          <a:prstGeom prst="ellipse">
            <a:avLst/>
          </a:prstGeom>
        </p:spPr>
      </p:pic>
      <p:graphicFrame>
        <p:nvGraphicFramePr>
          <p:cNvPr id="75" name="图表 74"/>
          <p:cNvGraphicFramePr/>
          <p:nvPr/>
        </p:nvGraphicFramePr>
        <p:xfrm>
          <a:off x="7608106" y="1836010"/>
          <a:ext cx="2603500" cy="267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6" name="图表 75"/>
          <p:cNvGraphicFramePr/>
          <p:nvPr/>
        </p:nvGraphicFramePr>
        <p:xfrm>
          <a:off x="1812673" y="1836008"/>
          <a:ext cx="2603500" cy="267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7" name="图表 76"/>
          <p:cNvGraphicFramePr/>
          <p:nvPr/>
        </p:nvGraphicFramePr>
        <p:xfrm>
          <a:off x="4718227" y="1836010"/>
          <a:ext cx="2603500" cy="267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7" name="文本框 86"/>
          <p:cNvSpPr txBox="1"/>
          <p:nvPr/>
        </p:nvSpPr>
        <p:spPr>
          <a:xfrm>
            <a:off x="2498942" y="2852562"/>
            <a:ext cx="126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25%</a:t>
            </a:r>
            <a:endParaRPr lang="zh-CN" altLang="en-US" sz="3600" b="1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339753" y="2852562"/>
            <a:ext cx="136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50%</a:t>
            </a:r>
            <a:endParaRPr lang="zh-CN" altLang="en-US" sz="3600" b="1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229632" y="2852563"/>
            <a:ext cx="136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75%</a:t>
            </a:r>
            <a:endParaRPr lang="zh-CN" altLang="en-US" sz="3600" b="1" dirty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2087507" y="4429292"/>
            <a:ext cx="20851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400" b="1" dirty="0">
                <a:solidFill>
                  <a:schemeClr val="accent6">
                    <a:lumMod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sym typeface="+mn-ea"/>
              </a:rPr>
              <a:t>使用方法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sym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977386" y="4429292"/>
            <a:ext cx="20851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排除干扰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867265" y="4429291"/>
            <a:ext cx="20851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官方认定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2111762" y="4899249"/>
            <a:ext cx="203667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6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简单易学的使用方法大大降低了用户的学习成本，容易上手</a:t>
            </a:r>
            <a:endParaRPr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989701" y="4889686"/>
            <a:ext cx="203667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sz="16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sym typeface="+mn-ea"/>
              </a:rPr>
              <a:t>整合校内信息资源，排除校外人员信息干扰，便捷高效</a:t>
            </a:r>
            <a:endParaRPr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607935" y="4899025"/>
            <a:ext cx="27114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6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"福云" 通过学校官方认定的账号密码登录，绑定用户信息，确认用户身份，可以实现聚焦福大学子并为其提供服务的针对性</a:t>
            </a:r>
            <a:endParaRPr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0" grpId="0"/>
      <p:bldP spid="93" grpId="0"/>
      <p:bldP spid="88" grpId="0"/>
      <p:bldP spid="91" grpId="0"/>
      <p:bldP spid="94" grpId="0"/>
      <p:bldP spid="89" grpId="0"/>
      <p:bldP spid="92" grpId="0"/>
      <p:bldP spid="9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96285" y="2391410"/>
            <a:ext cx="2176780" cy="2075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1500" dirty="0">
                <a:solidFill>
                  <a:srgbClr val="719757"/>
                </a:solidFill>
                <a:latin typeface="Bauhaus 93" panose="04030905020B02020C02" pitchFamily="82" charset="0"/>
              </a:rPr>
              <a:t>05</a:t>
            </a:r>
            <a:endParaRPr lang="en-US" altLang="zh-CN" sz="115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73065" y="2940050"/>
            <a:ext cx="10746105" cy="978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4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推广</a:t>
            </a:r>
            <a:endParaRPr lang="zh-CN" sz="4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6805"/>
            <a:chOff x="1092200" y="584200"/>
            <a:chExt cx="3898901" cy="1106805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719757"/>
                  </a:solidFill>
                  <a:latin typeface="Bauhaus 93" panose="04030905020B02020C02" pitchFamily="82" charset="0"/>
                </a:rPr>
                <a:t>05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DELIVERY</a:t>
              </a:r>
              <a:endParaRPr lang="en-US" alt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5384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推广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75665" y="2344420"/>
            <a:ext cx="101904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与学校内入驻商家合作，比如在首页设置板块投放商家宣传广告或者刊登有关招聘信息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在学校内找学生做授权代理人，提高产品在学生内部的知名度。</a:t>
            </a:r>
            <a:endParaRPr lang="zh-CN" altLang="en-US" sz="2400"/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zh-CN" altLang="en-US" sz="2400">
              <a:sym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zh-CN" altLang="en-US" sz="2400">
              <a:sym typeface="+mn-ea"/>
            </a:endParaRPr>
          </a:p>
          <a:p>
            <a:pPr marL="3086100" lvl="6" indent="-342900"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与其他消费App联动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086100" lvl="6" indent="-342900">
              <a:buFont typeface="Arial" panose="020B0604020202020204" pitchFamily="34" charset="0"/>
              <a:buChar char="•"/>
            </a:pP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" contrast="70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29" r="16429"/>
          <a:stretch>
            <a:fillRect/>
          </a:stretch>
        </p:blipFill>
        <p:spPr>
          <a:xfrm>
            <a:off x="4265823" y="1587500"/>
            <a:ext cx="3657600" cy="3632200"/>
          </a:xfrm>
          <a:prstGeom prst="ellipse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2495" r="32216" b="3545"/>
          <a:stretch>
            <a:fillRect/>
          </a:stretch>
        </p:blipFill>
        <p:spPr>
          <a:xfrm>
            <a:off x="4238625" y="1590675"/>
            <a:ext cx="3695700" cy="3614420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83836" y="2896783"/>
            <a:ext cx="3430078" cy="1210310"/>
            <a:chOff x="4550614" y="2848243"/>
            <a:chExt cx="3430078" cy="1210310"/>
          </a:xfrm>
        </p:grpSpPr>
        <p:sp>
          <p:nvSpPr>
            <p:cNvPr id="7" name="文本框 6"/>
            <p:cNvSpPr txBox="1"/>
            <p:nvPr/>
          </p:nvSpPr>
          <p:spPr>
            <a:xfrm>
              <a:off x="4550614" y="2848243"/>
              <a:ext cx="3430078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Part Four</a:t>
              </a:r>
              <a:endParaRPr lang="en-US" altLang="zh-CN" sz="4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736034" y="3598178"/>
              <a:ext cx="285432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rPr>
                <a:t>结语</a:t>
              </a:r>
              <a:endParaRPr lang="zh-CN" altLang="en-US" sz="2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JhengHei Light" panose="020B0304030504040204" pitchFamily="34" charset="-122"/>
                <a:sym typeface="+mn-ea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33170" y="820420"/>
            <a:ext cx="9725660" cy="5217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70000"/>
              </a:lnSpc>
            </a:pP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本产品在综合考虑具体用户的实际情况以及可能存在的用户需求，拟为使用Web应用的用户提供以下服务：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- 实时分享动态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- 随便看看帖子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- 发起问题讨论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- 引用问题并发表自己的见解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- 在帖子的讨论区进行评论交流互动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943169" y="2077950"/>
            <a:ext cx="4276590" cy="2817178"/>
          </a:xfrm>
          <a:prstGeom prst="rect">
            <a:avLst/>
          </a:prstGeom>
          <a:solidFill>
            <a:schemeClr val="accent2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375390" y="2716310"/>
            <a:ext cx="3441221" cy="1425380"/>
            <a:chOff x="4424426" y="2629359"/>
            <a:chExt cx="3441221" cy="1425380"/>
          </a:xfrm>
        </p:grpSpPr>
        <p:sp>
          <p:nvSpPr>
            <p:cNvPr id="10" name="文本框 9"/>
            <p:cNvSpPr txBox="1"/>
            <p:nvPr/>
          </p:nvSpPr>
          <p:spPr>
            <a:xfrm>
              <a:off x="4502531" y="2629359"/>
              <a:ext cx="316865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rgbClr val="FBCD74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sym typeface="+mn-ea"/>
                </a:rPr>
                <a:t>THANKS</a:t>
              </a:r>
              <a:endParaRPr lang="zh-CN" altLang="en-US" sz="5400" dirty="0">
                <a:solidFill>
                  <a:srgbClr val="FBCD74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24426" y="3531519"/>
              <a:ext cx="3441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BCD74"/>
                  </a:solidFill>
                  <a:latin typeface="Microsoft JhengHei UI Light" panose="020B0304030504040204" pitchFamily="34" charset="-122"/>
                  <a:ea typeface="Microsoft JhengHei UI Light" panose="020B0304030504040204" pitchFamily="34" charset="-122"/>
                  <a:cs typeface="Microsoft JhengHei UI Light" panose="020B0304030504040204" pitchFamily="34" charset="-122"/>
                </a:rPr>
                <a:t>For Your Watching</a:t>
              </a:r>
              <a:endParaRPr lang="zh-CN" altLang="en-US" sz="2800" dirty="0">
                <a:solidFill>
                  <a:srgbClr val="FBCD74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endParaRPr>
            </a:p>
          </p:txBody>
        </p:sp>
      </p:grpSp>
      <p:sp>
        <p:nvSpPr>
          <p:cNvPr id="3" name="L 形 13"/>
          <p:cNvSpPr/>
          <p:nvPr/>
        </p:nvSpPr>
        <p:spPr>
          <a:xfrm flipV="1">
            <a:off x="3936365" y="2070100"/>
            <a:ext cx="356870" cy="356235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" name="L 形 13"/>
          <p:cNvSpPr/>
          <p:nvPr/>
        </p:nvSpPr>
        <p:spPr>
          <a:xfrm>
            <a:off x="3936365" y="4530725"/>
            <a:ext cx="356870" cy="356235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L 形 13"/>
          <p:cNvSpPr/>
          <p:nvPr/>
        </p:nvSpPr>
        <p:spPr>
          <a:xfrm rot="5400000" flipV="1">
            <a:off x="7863205" y="2070100"/>
            <a:ext cx="356870" cy="356235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L 形 13"/>
          <p:cNvSpPr/>
          <p:nvPr/>
        </p:nvSpPr>
        <p:spPr>
          <a:xfrm rot="10800000" flipV="1">
            <a:off x="7862888" y="4530725"/>
            <a:ext cx="356870" cy="356235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8" r="16438"/>
          <a:stretch>
            <a:fillRect/>
          </a:stretch>
        </p:blipFill>
        <p:spPr>
          <a:xfrm>
            <a:off x="4265823" y="1587500"/>
            <a:ext cx="3657600" cy="3632200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79394" y="2896783"/>
            <a:ext cx="3048000" cy="1259931"/>
            <a:chOff x="4746172" y="2848243"/>
            <a:chExt cx="3048000" cy="1259931"/>
          </a:xfrm>
        </p:grpSpPr>
        <p:sp>
          <p:nvSpPr>
            <p:cNvPr id="7" name="文本框 6"/>
            <p:cNvSpPr txBox="1"/>
            <p:nvPr/>
          </p:nvSpPr>
          <p:spPr>
            <a:xfrm>
              <a:off x="4746172" y="2848243"/>
              <a:ext cx="30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Part One</a:t>
              </a:r>
              <a:endParaRPr lang="zh-CN" altLang="en-US" sz="4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17194" y="3647799"/>
              <a:ext cx="199480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Microsoft JhengHei Light" panose="020B0304030504040204" pitchFamily="34" charset="-122"/>
                </a:rPr>
                <a:t>项目背景</a:t>
              </a:r>
              <a:endParaRPr lang="zh-CN" altLang="en-US" sz="2400" b="1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6805"/>
            <a:chOff x="1092200" y="584200"/>
            <a:chExt cx="3898901" cy="1106805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FFC000">
                      <a:lumMod val="75000"/>
                    </a:srgbClr>
                  </a:solidFill>
                  <a:latin typeface="Bauhaus 93" panose="04030905020B02020C02" pitchFamily="82" charset="0"/>
                </a:rPr>
                <a:t>01</a:t>
              </a:r>
              <a:endParaRPr lang="zh-CN" altLang="en-US" sz="6600" dirty="0">
                <a:solidFill>
                  <a:srgbClr val="FFC000">
                    <a:lumMod val="75000"/>
                  </a:srgbClr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C000">
                      <a:lumMod val="75000"/>
                    </a:srgb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项目背景</a:t>
              </a:r>
              <a:endParaRPr lang="zh-CN" altLang="en-US" sz="2800" b="1" dirty="0">
                <a:solidFill>
                  <a:srgbClr val="FFC000">
                    <a:lumMod val="75000"/>
                  </a:srgb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17449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Project background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06705" y="2162810"/>
            <a:ext cx="5481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4" name="图片 13" descr="网站"/>
          <p:cNvPicPr>
            <a:picLocks noChangeAspect="1"/>
          </p:cNvPicPr>
          <p:nvPr/>
        </p:nvPicPr>
        <p:blipFill>
          <a:blip r:embed="rId1"/>
          <a:srcRect b="39972"/>
          <a:stretch>
            <a:fillRect/>
          </a:stretch>
        </p:blipFill>
        <p:spPr>
          <a:xfrm>
            <a:off x="6081395" y="160020"/>
            <a:ext cx="4292600" cy="4116705"/>
          </a:xfrm>
          <a:prstGeom prst="roundRect">
            <a:avLst/>
          </a:prstGeom>
          <a:effectLst>
            <a:reflection blurRad="6350" stA="50000" endA="300" endPos="55500" dist="76200" dir="5400000" sy="-100000" algn="bl" rotWithShape="0"/>
          </a:effectLst>
        </p:spPr>
      </p:pic>
      <p:pic>
        <p:nvPicPr>
          <p:cNvPr id="15" name="图片 14" descr="网站2"/>
          <p:cNvPicPr>
            <a:picLocks noChangeAspect="1"/>
          </p:cNvPicPr>
          <p:nvPr/>
        </p:nvPicPr>
        <p:blipFill>
          <a:blip r:embed="rId2"/>
          <a:srcRect b="37454"/>
          <a:stretch>
            <a:fillRect/>
          </a:stretch>
        </p:blipFill>
        <p:spPr>
          <a:xfrm>
            <a:off x="6762750" y="1305560"/>
            <a:ext cx="3977005" cy="4289425"/>
          </a:xfrm>
          <a:prstGeom prst="roundRect">
            <a:avLst/>
          </a:prstGeom>
          <a:effectLst>
            <a:reflection blurRad="114300" stA="50000" endA="300" endPos="90000" dist="1651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6" name="图片 15" descr="互联网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691005"/>
            <a:ext cx="4297680" cy="2585720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pic>
        <p:nvPicPr>
          <p:cNvPr id="9" name="图片 8" descr="互联网"/>
          <p:cNvPicPr>
            <a:picLocks noChangeAspect="1"/>
          </p:cNvPicPr>
          <p:nvPr/>
        </p:nvPicPr>
        <p:blipFill>
          <a:blip r:embed="rId4"/>
          <a:srcRect r="34265"/>
          <a:stretch>
            <a:fillRect/>
          </a:stretch>
        </p:blipFill>
        <p:spPr>
          <a:xfrm>
            <a:off x="1183005" y="2336800"/>
            <a:ext cx="4525010" cy="3148330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</p:pic>
      <p:sp>
        <p:nvSpPr>
          <p:cNvPr id="17" name="矩形 16"/>
          <p:cNvSpPr/>
          <p:nvPr/>
        </p:nvSpPr>
        <p:spPr>
          <a:xfrm>
            <a:off x="2068830" y="5849620"/>
            <a:ext cx="2532380" cy="8636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5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大标宋_GBK" panose="03000509000000000000" charset="-122"/>
                <a:ea typeface="方正大标宋_GBK" panose="03000509000000000000" charset="-122"/>
              </a:rPr>
              <a:t>互联网</a:t>
            </a:r>
            <a:endParaRPr lang="zh-CN" altLang="en-US" sz="54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52665" y="5849620"/>
            <a:ext cx="2532380" cy="8636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5400" b="1"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大标宋_GBK" panose="03000509000000000000" charset="-122"/>
                <a:ea typeface="方正大标宋_GBK" panose="03000509000000000000" charset="-122"/>
              </a:rPr>
              <a:t>网站</a:t>
            </a:r>
            <a:endParaRPr lang="zh-CN" altLang="en-US" sz="5400" b="1"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9" r="16389"/>
          <a:stretch>
            <a:fillRect/>
          </a:stretch>
        </p:blipFill>
        <p:spPr>
          <a:xfrm>
            <a:off x="4265823" y="1587500"/>
            <a:ext cx="3657600" cy="3632200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79394" y="2896783"/>
            <a:ext cx="3048000" cy="1259931"/>
            <a:chOff x="4746172" y="2848243"/>
            <a:chExt cx="3048000" cy="1259931"/>
          </a:xfrm>
        </p:grpSpPr>
        <p:sp>
          <p:nvSpPr>
            <p:cNvPr id="7" name="文本框 6"/>
            <p:cNvSpPr txBox="1"/>
            <p:nvPr/>
          </p:nvSpPr>
          <p:spPr>
            <a:xfrm>
              <a:off x="4746172" y="2848243"/>
              <a:ext cx="30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Part Two</a:t>
              </a:r>
              <a:endParaRPr lang="zh-CN" altLang="en-US" sz="4800" b="1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117194" y="3647799"/>
              <a:ext cx="199480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Microsoft JhengHei Light" panose="020B0304030504040204" pitchFamily="34" charset="-122"/>
                </a:rPr>
                <a:t>需求分析</a:t>
              </a:r>
              <a:endParaRPr lang="zh-CN" altLang="en-US" sz="2400" b="1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Light" panose="020B0304030504040204" pitchFamily="34" charset="-122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3" name="文本框 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rgbClr val="719757"/>
                  </a:solidFill>
                  <a:latin typeface="Bauhaus 93" panose="04030905020B02020C02" pitchFamily="82" charset="0"/>
                </a:rPr>
                <a:t>01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141537" y="783510"/>
              <a:ext cx="284956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NEED</a:t>
              </a:r>
              <a:endParaRPr lang="en-US" alt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54236" y="1254725"/>
              <a:ext cx="53848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需求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42925" y="1744980"/>
            <a:ext cx="447865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10000"/>
              </a:lnSpc>
            </a:pP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福州大学占地170万平方公里，在校全日制学生近5万人，学生与学生之间、学生与学校之间存在大量信息交换需求。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>
              <a:lnSpc>
                <a:spcPct val="110000"/>
              </a:lnSpc>
            </a:pP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目前我校信息交换主要依赖两种方式：</a:t>
            </a:r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>
              <a:lnSpc>
                <a:spcPct val="110000"/>
              </a:lnSpc>
            </a:pP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第一是社群模式，学生自主创建相关需求群，比如互助群等等，这种模式最大的优点就是及时性，但缺点在于规模小，无论是QQ亦或微信群聊都有人数的限制；</a:t>
            </a:r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>
              <a:lnSpc>
                <a:spcPct val="110000"/>
              </a:lnSpc>
            </a:pP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第二种模式是公众号模式，最大优点就是可大规模传播信息，但缺乏及时性，存在需求不被关注的现象。</a:t>
            </a:r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8" name="图片 7" descr="templates\docerresourceshop\icons\\31393935333139373b31393936363234373bd1a7d0a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77840" y="1807845"/>
            <a:ext cx="6146165" cy="3524885"/>
          </a:xfrm>
          <a:prstGeom prst="rect">
            <a:avLst/>
          </a:prstGeom>
        </p:spPr>
      </p:pic>
      <p:sp>
        <p:nvSpPr>
          <p:cNvPr id="9" name="右大括号 8"/>
          <p:cNvSpPr/>
          <p:nvPr/>
        </p:nvSpPr>
        <p:spPr>
          <a:xfrm rot="16200000">
            <a:off x="8491855" y="-1499235"/>
            <a:ext cx="319405" cy="6147435"/>
          </a:xfrm>
          <a:prstGeom prst="rightBrace">
            <a:avLst/>
          </a:prstGeom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765415" y="972820"/>
            <a:ext cx="1771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170</a:t>
            </a:r>
            <a:r>
              <a:rPr lang="zh-CN" altLang="en-US"/>
              <a:t>万平方公里</a:t>
            </a:r>
            <a:endParaRPr lang="zh-CN" altLang="en-US"/>
          </a:p>
        </p:txBody>
      </p:sp>
      <p:pic>
        <p:nvPicPr>
          <p:cNvPr id="12" name="图片 11" descr="templates\docerresourceshop\icons\\32303038313137363b32303131373337383b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1015" y="4847590"/>
            <a:ext cx="914400" cy="914400"/>
          </a:xfrm>
          <a:prstGeom prst="rect">
            <a:avLst/>
          </a:prstGeom>
        </p:spPr>
      </p:pic>
      <p:pic>
        <p:nvPicPr>
          <p:cNvPr id="13" name="图片 12" descr="templates\docerresourceshop\icons\\32303038313137363b32303131373337373bc8cb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0240" y="4847590"/>
            <a:ext cx="914400" cy="91440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7453630" y="3976370"/>
            <a:ext cx="648970" cy="709295"/>
          </a:xfrm>
          <a:prstGeom prst="straightConnector1">
            <a:avLst/>
          </a:prstGeom>
          <a:ln w="79375">
            <a:solidFill>
              <a:schemeClr val="tx2">
                <a:alpha val="8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7725410" y="4159885"/>
            <a:ext cx="559435" cy="676275"/>
          </a:xfrm>
          <a:prstGeom prst="straightConnector1">
            <a:avLst/>
          </a:prstGeom>
          <a:ln w="79375">
            <a:solidFill>
              <a:schemeClr val="tx2">
                <a:alpha val="8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912735" y="5166360"/>
            <a:ext cx="1728470" cy="14605"/>
          </a:xfrm>
          <a:prstGeom prst="straightConnector1">
            <a:avLst/>
          </a:prstGeom>
          <a:ln w="79375">
            <a:solidFill>
              <a:schemeClr val="tx2">
                <a:alpha val="8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7906385" y="5424805"/>
            <a:ext cx="1674495" cy="15240"/>
          </a:xfrm>
          <a:prstGeom prst="straightConnector1">
            <a:avLst/>
          </a:prstGeom>
          <a:ln w="79375">
            <a:solidFill>
              <a:schemeClr val="tx2">
                <a:alpha val="82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036435" y="3976370"/>
            <a:ext cx="68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仿宋" panose="02010609060101010101" charset="-122"/>
                <a:ea typeface="仿宋" panose="02010609060101010101" charset="-122"/>
              </a:rPr>
              <a:t>信息</a:t>
            </a:r>
            <a:endParaRPr lang="zh-CN" altLang="en-US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32800" y="5532120"/>
            <a:ext cx="68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仿宋" panose="02010609060101010101" charset="-122"/>
                <a:ea typeface="仿宋" panose="02010609060101010101" charset="-122"/>
              </a:rPr>
              <a:t>信息</a:t>
            </a:r>
            <a:endParaRPr lang="zh-CN" altLang="en-US" b="1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rcRect t="2484" b="40471"/>
          <a:stretch>
            <a:fillRect/>
          </a:stretch>
        </p:blipFill>
        <p:spPr>
          <a:xfrm>
            <a:off x="6229985" y="485140"/>
            <a:ext cx="4841240" cy="6037580"/>
          </a:xfrm>
          <a:prstGeom prst="roundRect">
            <a:avLst/>
          </a:prstGeom>
          <a:effectLst/>
        </p:spPr>
      </p:pic>
      <p:sp>
        <p:nvSpPr>
          <p:cNvPr id="30" name="矩形 29"/>
          <p:cNvSpPr/>
          <p:nvPr/>
        </p:nvSpPr>
        <p:spPr>
          <a:xfrm>
            <a:off x="8158480" y="2787650"/>
            <a:ext cx="1235075" cy="1000125"/>
          </a:xfrm>
          <a:prstGeom prst="rect">
            <a:avLst/>
          </a:prstGeom>
          <a:noFill/>
          <a:ln w="793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881380"/>
            <a:ext cx="5596255" cy="501904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2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2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20"/>
                            </p:stCondLst>
                            <p:childTnLst>
                              <p:par>
                                <p:cTn id="5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6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7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19"/>
                            </p:stCondLst>
                            <p:childTnLst>
                              <p:par>
                                <p:cTn id="100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2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3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8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0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1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8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6" grpId="0"/>
      <p:bldP spid="27" grpId="0"/>
      <p:bldP spid="9" grpId="1" animBg="1"/>
      <p:bldP spid="11" grpId="1"/>
      <p:bldP spid="26" grpId="1"/>
      <p:bldP spid="27" grpId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092200" y="584200"/>
            <a:ext cx="3898901" cy="1107996"/>
            <a:chOff x="1092200" y="584200"/>
            <a:chExt cx="3898901" cy="1107996"/>
          </a:xfrm>
        </p:grpSpPr>
        <p:sp>
          <p:nvSpPr>
            <p:cNvPr id="13" name="文本框 12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600" dirty="0">
                  <a:solidFill>
                    <a:srgbClr val="719757"/>
                  </a:solidFill>
                  <a:latin typeface="Bauhaus 93" panose="04030905020B02020C02" pitchFamily="82" charset="0"/>
                </a:rPr>
                <a:t>01</a:t>
              </a:r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141537" y="783510"/>
              <a:ext cx="284956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rgbClr val="71975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NEED</a:t>
              </a:r>
              <a:endParaRPr lang="en-US" alt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154236" y="1254725"/>
              <a:ext cx="538480" cy="30670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</a:rPr>
                <a:t>需求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561465"/>
            <a:ext cx="7788275" cy="4586605"/>
          </a:xfrm>
          <a:prstGeom prst="rect">
            <a:avLst/>
          </a:prstGeom>
          <a:effectLst>
            <a:glow rad="63500">
              <a:schemeClr val="bg2">
                <a:lumMod val="90000"/>
                <a:alpha val="40000"/>
              </a:schemeClr>
            </a:glow>
            <a:reflection blurRad="6350" stA="50000" endA="300" endPos="55500" dist="1016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55210" y="2078355"/>
            <a:ext cx="6136005" cy="44170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7000" contrast="70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29" r="16429"/>
          <a:stretch>
            <a:fillRect/>
          </a:stretch>
        </p:blipFill>
        <p:spPr>
          <a:xfrm>
            <a:off x="4265823" y="1587500"/>
            <a:ext cx="3657600" cy="3632200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83836" y="2896783"/>
            <a:ext cx="3430078" cy="1210310"/>
            <a:chOff x="4550614" y="2848243"/>
            <a:chExt cx="3430078" cy="1210310"/>
          </a:xfrm>
        </p:grpSpPr>
        <p:sp>
          <p:nvSpPr>
            <p:cNvPr id="7" name="文本框 6"/>
            <p:cNvSpPr txBox="1"/>
            <p:nvPr/>
          </p:nvSpPr>
          <p:spPr>
            <a:xfrm>
              <a:off x="4550614" y="2848243"/>
              <a:ext cx="3430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A7745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Part Three</a:t>
              </a:r>
              <a:endParaRPr lang="zh-CN" altLang="en-US" sz="4800" b="1" dirty="0">
                <a:solidFill>
                  <a:srgbClr val="A774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736034" y="3598178"/>
              <a:ext cx="285432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E07E2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rPr>
                <a:t>产品简介与功能</a:t>
              </a:r>
              <a:endParaRPr lang="zh-CN" altLang="en-US" sz="2400" b="1" dirty="0">
                <a:solidFill>
                  <a:srgbClr val="E07E2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JhengHei Light" panose="020B0304030504040204" pitchFamily="34" charset="-122"/>
                <a:sym typeface="+mn-ea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2200" y="584200"/>
            <a:ext cx="12827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01</a:t>
            </a:r>
            <a:endParaRPr lang="en-US" altLang="zh-CN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41220" y="783590"/>
            <a:ext cx="6334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产品简介</a:t>
            </a:r>
            <a:endParaRPr lang="zh-CN" sz="2800" b="1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2200" y="1691005"/>
            <a:ext cx="406400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>
                <a:latin typeface="仿宋" panose="02010609060101010101" charset="-122"/>
                <a:ea typeface="仿宋" panose="02010609060101010101" charset="-122"/>
              </a:rPr>
              <a:t>制作团队：福云社</a:t>
            </a:r>
            <a:endParaRPr lang="zh-CN" altLang="en-US" sz="2400"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仿宋" panose="02010609060101010101" charset="-122"/>
                <a:ea typeface="仿宋" panose="02010609060101010101" charset="-122"/>
              </a:rPr>
              <a:t>团队</a:t>
            </a:r>
            <a:r>
              <a:rPr lang="en-US" altLang="zh-CN" sz="2400">
                <a:latin typeface="仿宋" panose="02010609060101010101" charset="-122"/>
                <a:ea typeface="仿宋" panose="02010609060101010101" charset="-122"/>
              </a:rPr>
              <a:t>logo</a:t>
            </a:r>
            <a:r>
              <a:rPr lang="zh-CN" altLang="en-US" sz="2400">
                <a:latin typeface="仿宋" panose="02010609060101010101" charset="-122"/>
                <a:ea typeface="仿宋" panose="02010609060101010101" charset="-122"/>
              </a:rPr>
              <a:t>：</a:t>
            </a:r>
            <a:endParaRPr lang="zh-CN" altLang="en-US" sz="240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2835910"/>
            <a:ext cx="4952365" cy="3682365"/>
          </a:xfrm>
          <a:prstGeom prst="roundRect">
            <a:avLst/>
          </a:prstGeom>
          <a:effectLst>
            <a:softEdge rad="254000"/>
          </a:effectLst>
        </p:spPr>
      </p:pic>
      <p:sp>
        <p:nvSpPr>
          <p:cNvPr id="10" name="文本框 9"/>
          <p:cNvSpPr txBox="1"/>
          <p:nvPr/>
        </p:nvSpPr>
        <p:spPr>
          <a:xfrm>
            <a:off x="6487795" y="683895"/>
            <a:ext cx="4064000" cy="908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>
                <a:latin typeface="仿宋" panose="02010609060101010101" charset="-122"/>
                <a:ea typeface="仿宋" panose="02010609060101010101" charset="-122"/>
                <a:sym typeface="+mn-ea"/>
              </a:rPr>
              <a:t>产品</a:t>
            </a:r>
            <a:r>
              <a:rPr lang="zh-CN" altLang="en-US" sz="2400">
                <a:latin typeface="仿宋" panose="02010609060101010101" charset="-122"/>
                <a:ea typeface="仿宋" panose="02010609060101010101" charset="-122"/>
                <a:sym typeface="+mn-ea"/>
              </a:rPr>
              <a:t>logo</a:t>
            </a:r>
            <a:r>
              <a:rPr lang="zh-CN" altLang="en-US" sz="2400">
                <a:latin typeface="仿宋" panose="02010609060101010101" charset="-122"/>
                <a:ea typeface="仿宋" panose="02010609060101010101" charset="-122"/>
                <a:sym typeface="+mn-ea"/>
              </a:rPr>
              <a:t>：</a:t>
            </a:r>
            <a:endParaRPr lang="zh-CN" altLang="en-US" sz="240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2570" y="382270"/>
            <a:ext cx="6093460" cy="60934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87795" y="3338830"/>
            <a:ext cx="49987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我们常说古人有云，其中的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云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，便译为说，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福云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，便可译为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在福州大学说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，体现了该程序对福大学子的针对性，同时，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福云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谐音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浮云</a:t>
            </a:r>
            <a:r>
              <a:rPr lang="en-US" altLang="zh-CN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，在其中的信息交流就如同天上的浮云，抬头就能看得见</a:t>
            </a:r>
            <a:endParaRPr lang="zh-CN" altLang="en-US"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87795" y="23755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仿宋" panose="02010609060101010101" charset="-122"/>
                <a:ea typeface="仿宋" panose="02010609060101010101" charset="-122"/>
              </a:rPr>
              <a:t>产品名：福云</a:t>
            </a:r>
            <a:endParaRPr lang="zh-CN" altLang="en-US" sz="240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625 -0.296111 " pathEditMode="relative" ptsTypes="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4" grpId="0"/>
    </p:bldLst>
  </p:timing>
</p:sld>
</file>

<file path=ppt/tags/tag1.xml><?xml version="1.0" encoding="utf-8"?>
<p:tagLst xmlns:p="http://schemas.openxmlformats.org/presentationml/2006/main">
  <p:tag name="KSO_WPP_MARK_KEY" val="67fb5a37-b2a2-48dc-9105-ab862add67db"/>
  <p:tag name="COMMONDATA" val="eyJoZGlkIjoiMmZhNjc4ZDJiMzFkNDlhMjE5MjMxY2RmY2Q0OGRmYTQ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暖森</Template>
  <TotalTime>0</TotalTime>
  <Words>1542</Words>
  <Application>WPS 演示</Application>
  <PresentationFormat>宽屏</PresentationFormat>
  <Paragraphs>241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宋体</vt:lpstr>
      <vt:lpstr>Wingdings</vt:lpstr>
      <vt:lpstr>汉仪放肆骄傲体简</vt:lpstr>
      <vt:lpstr>Segoe UI Black</vt:lpstr>
      <vt:lpstr>楷体</vt:lpstr>
      <vt:lpstr>MS UI Gothic</vt:lpstr>
      <vt:lpstr>Arial Unicode MS</vt:lpstr>
      <vt:lpstr>Microsoft YaHei UI</vt:lpstr>
      <vt:lpstr>Microsoft YaHei UI Light</vt:lpstr>
      <vt:lpstr>Microsoft JhengHei Light</vt:lpstr>
      <vt:lpstr>Bauhaus 93</vt:lpstr>
      <vt:lpstr>仿宋</vt:lpstr>
      <vt:lpstr>方正大标宋_GBK</vt:lpstr>
      <vt:lpstr>Calibri</vt:lpstr>
      <vt:lpstr>微软雅黑</vt:lpstr>
      <vt:lpstr>Calibri Light</vt:lpstr>
      <vt:lpstr>Microsoft JhengHei</vt:lpstr>
      <vt:lpstr>Microsoft JhengHei UI</vt:lpstr>
      <vt:lpstr>Impact</vt:lpstr>
      <vt:lpstr>Microsoft JhengHei UI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Buffoon</dc:creator>
  <cp:lastModifiedBy>Yeyeahl</cp:lastModifiedBy>
  <cp:revision>37</cp:revision>
  <dcterms:created xsi:type="dcterms:W3CDTF">2015-10-30T15:23:00Z</dcterms:created>
  <dcterms:modified xsi:type="dcterms:W3CDTF">2022-11-05T03:42:10Z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564FBCDD91B448B48D1284406EA2BB6B</vt:lpwstr>
  </property>
</Properties>
</file>